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Anton"/>
      <p:regular r:id="rId13"/>
    </p:embeddedFont>
    <p:embeddedFont>
      <p:font typeface="Anton"/>
      <p:regular r:id="rId14"/>
    </p:embeddedFont>
    <p:embeddedFont>
      <p:font typeface="Fira Sans"/>
      <p:regular r:id="rId15"/>
    </p:embeddedFont>
    <p:embeddedFont>
      <p:font typeface="Fira Sans"/>
      <p:regular r:id="rId16"/>
    </p:embeddedFont>
    <p:embeddedFont>
      <p:font typeface="Fira Sans"/>
      <p:regular r:id="rId17"/>
    </p:embeddedFont>
    <p:embeddedFont>
      <p:font typeface="Fira Sans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3-1.png>
</file>

<file path=ppt/media/image-5-1.png>
</file>

<file path=ppt/media/image-5-10.sv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media/image-5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image" Target="../media/image-5-8.svg"/><Relationship Id="rId9" Type="http://schemas.openxmlformats.org/officeDocument/2006/relationships/image" Target="../media/image-5-9.png"/><Relationship Id="rId10" Type="http://schemas.openxmlformats.org/officeDocument/2006/relationships/image" Target="../media/image-5-10.svg"/><Relationship Id="rId11" Type="http://schemas.openxmlformats.org/officeDocument/2006/relationships/slideLayout" Target="../slideLayouts/slideLayout6.xml"/><Relationship Id="rId1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8906" y="669846"/>
            <a:ext cx="6335078" cy="686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Database Design (High Level)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68906" y="1675567"/>
            <a:ext cx="7606189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Key Tables: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68906" y="2260759"/>
            <a:ext cx="7606189" cy="3287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users</a:t>
            </a:r>
            <a:endParaRPr lang="en-US" sz="1700" dirty="0"/>
          </a:p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shops</a:t>
            </a:r>
            <a:endParaRPr lang="en-US" sz="1700" dirty="0"/>
          </a:p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day_sessions</a:t>
            </a:r>
            <a:endParaRPr lang="en-US" sz="1700" dirty="0"/>
          </a:p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visits</a:t>
            </a:r>
            <a:endParaRPr lang="en-US" sz="1700" dirty="0"/>
          </a:p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visit_osa</a:t>
            </a:r>
            <a:endParaRPr lang="en-US" sz="1700" dirty="0"/>
          </a:p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orders</a:t>
            </a:r>
            <a:endParaRPr lang="en-US" sz="1700" dirty="0"/>
          </a:p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deliveries</a:t>
            </a:r>
            <a:endParaRPr lang="en-US" sz="1700" dirty="0"/>
          </a:p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returns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68906" y="5787985"/>
            <a:ext cx="7606189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PostgreSQL ensures: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68906" y="6373178"/>
            <a:ext cx="7606189" cy="1186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Stock consistency</a:t>
            </a:r>
            <a:endParaRPr lang="en-US" sz="1700" dirty="0"/>
          </a:p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Referential integrity</a:t>
            </a:r>
            <a:endParaRPr lang="en-US" sz="1700" dirty="0"/>
          </a:p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Reliable reporting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328982" y="1207889"/>
            <a:ext cx="601861" cy="238006"/>
          </a:xfrm>
          <a:prstGeom prst="roundRect">
            <a:avLst>
              <a:gd name="adj" fmla="val 7287"/>
            </a:avLst>
          </a:prstGeom>
          <a:solidFill>
            <a:srgbClr val="490315"/>
          </a:solidFill>
          <a:ln/>
        </p:spPr>
      </p:sp>
      <p:sp>
        <p:nvSpPr>
          <p:cNvPr id="3" name="Text 1"/>
          <p:cNvSpPr/>
          <p:nvPr/>
        </p:nvSpPr>
        <p:spPr>
          <a:xfrm>
            <a:off x="2415659" y="1251228"/>
            <a:ext cx="428506" cy="151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9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SLIDE 12</a:t>
            </a:r>
            <a:endParaRPr lang="en-US" sz="900" dirty="0"/>
          </a:p>
        </p:txBody>
      </p:sp>
      <p:sp>
        <p:nvSpPr>
          <p:cNvPr id="4" name="Text 2"/>
          <p:cNvSpPr/>
          <p:nvPr/>
        </p:nvSpPr>
        <p:spPr>
          <a:xfrm>
            <a:off x="2328982" y="1482685"/>
            <a:ext cx="2890480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API Design (High Level)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2328982" y="1982153"/>
            <a:ext cx="9972318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Core Endpoints: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2328982" y="2275046"/>
            <a:ext cx="9972318" cy="853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Auth: POST /auth/login</a:t>
            </a:r>
            <a:endParaRPr lang="en-US" sz="1100" dirty="0"/>
          </a:p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Field: POST /day/start POST /sync/day</a:t>
            </a:r>
            <a:endParaRPr lang="en-US" sz="1100" dirty="0"/>
          </a:p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Monitoring: GET /monitoring/summary</a:t>
            </a:r>
            <a:endParaRPr lang="en-US" sz="1100" dirty="0"/>
          </a:p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Settings: PUT /settings/visit-frequency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2328982" y="3232309"/>
            <a:ext cx="9972318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Swagger used for API testing.</a:t>
            </a:r>
            <a:endParaRPr lang="en-US" sz="1100" dirty="0"/>
          </a:p>
        </p:txBody>
      </p:sp>
      <p:sp>
        <p:nvSpPr>
          <p:cNvPr id="8" name="Shape 6"/>
          <p:cNvSpPr/>
          <p:nvPr/>
        </p:nvSpPr>
        <p:spPr>
          <a:xfrm>
            <a:off x="2328982" y="3597410"/>
            <a:ext cx="9972318" cy="25598"/>
          </a:xfrm>
          <a:prstGeom prst="rect">
            <a:avLst/>
          </a:prstGeom>
          <a:solidFill>
            <a:srgbClr val="E0D6DE">
              <a:alpha val="50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2328982" y="3761065"/>
            <a:ext cx="3841433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Agile Process (Sprint 1 Execution)</a:t>
            </a:r>
            <a:endParaRPr lang="en-US" sz="2250" dirty="0"/>
          </a:p>
        </p:txBody>
      </p:sp>
      <p:sp>
        <p:nvSpPr>
          <p:cNvPr id="10" name="Text 8"/>
          <p:cNvSpPr/>
          <p:nvPr/>
        </p:nvSpPr>
        <p:spPr>
          <a:xfrm>
            <a:off x="2328982" y="4260533"/>
            <a:ext cx="9972318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 followed Scrum: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2328982" y="4553426"/>
            <a:ext cx="9972318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Sprint Duration: 2 Weeks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2328982" y="4846320"/>
            <a:ext cx="9972318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Ceremonies: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2328982" y="5139214"/>
            <a:ext cx="9972318" cy="853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Sprint Planning</a:t>
            </a:r>
            <a:endParaRPr lang="en-US" sz="1100" dirty="0"/>
          </a:p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Daily Standups</a:t>
            </a:r>
            <a:endParaRPr lang="en-US" sz="1100" dirty="0"/>
          </a:p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Sprint Review</a:t>
            </a:r>
            <a:endParaRPr lang="en-US" sz="1100" dirty="0"/>
          </a:p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Retrospective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2328982" y="6096476"/>
            <a:ext cx="9972318" cy="189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Tools: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2328982" y="6389370"/>
            <a:ext cx="9972318" cy="6322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Jira / Trello for backlog management</a:t>
            </a:r>
            <a:endParaRPr lang="en-US" sz="1100" dirty="0"/>
          </a:p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GitHub for version control</a:t>
            </a:r>
            <a:endParaRPr lang="en-US" sz="1100" dirty="0"/>
          </a:p>
          <a:p>
            <a:pPr algn="l" marL="342900" indent="-342900">
              <a:lnSpc>
                <a:spcPts val="1450"/>
              </a:lnSpc>
              <a:buSzPct val="100000"/>
              <a:buChar char="•"/>
            </a:pPr>
            <a:r>
              <a:rPr lang="en-US" sz="11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Pull Requests for merging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942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952506" y="2850713"/>
            <a:ext cx="3108722" cy="388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Team Roles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1952506" y="3505319"/>
            <a:ext cx="2331601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Product Owner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1952506" y="3903107"/>
            <a:ext cx="5173147" cy="703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Defined backlog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Prioritized features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Accepted sprint deliverables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7512367" y="3505319"/>
            <a:ext cx="2331601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Scrum Master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512367" y="3903107"/>
            <a:ext cx="5173147" cy="703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Managed sprint board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Organized daily meetings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Removed blockers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1952506" y="4869775"/>
            <a:ext cx="2331601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Business Analyst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1952506" y="5267563"/>
            <a:ext cx="5173147" cy="703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Created UML diagrams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Defined workflows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Refined requirements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7512367" y="4869775"/>
            <a:ext cx="2331601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Developers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7512367" y="5267563"/>
            <a:ext cx="5173147" cy="4563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Built Mobile, API, Web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Integrated system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1952506" y="6167676"/>
            <a:ext cx="2331601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QA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1952506" y="6618684"/>
            <a:ext cx="10725388" cy="703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Created test cases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Validated sync, stock logic</a:t>
            </a:r>
            <a:endParaRPr lang="en-US" sz="1200" dirty="0"/>
          </a:p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2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Collected evidence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952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Sprint 1 Deliverables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96012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4" name="Text 2"/>
          <p:cNvSpPr/>
          <p:nvPr/>
        </p:nvSpPr>
        <p:spPr>
          <a:xfrm>
            <a:off x="1530906" y="2037993"/>
            <a:ext cx="3910846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✔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Fully working mobile workflow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793790" y="292405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6" name="Text 4"/>
          <p:cNvSpPr/>
          <p:nvPr/>
        </p:nvSpPr>
        <p:spPr>
          <a:xfrm>
            <a:off x="1530906" y="3001923"/>
            <a:ext cx="3543895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✔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Backend API with validation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793790" y="388798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8" name="Text 6"/>
          <p:cNvSpPr/>
          <p:nvPr/>
        </p:nvSpPr>
        <p:spPr>
          <a:xfrm>
            <a:off x="1530906" y="3965853"/>
            <a:ext cx="3669863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✔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Central PostgreSQL database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485191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0" name="Text 8"/>
          <p:cNvSpPr/>
          <p:nvPr/>
        </p:nvSpPr>
        <p:spPr>
          <a:xfrm>
            <a:off x="1530906" y="4929783"/>
            <a:ext cx="3825359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✔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BU web monitoring dashboard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93790" y="581584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2" name="Text 10"/>
          <p:cNvSpPr/>
          <p:nvPr/>
        </p:nvSpPr>
        <p:spPr>
          <a:xfrm>
            <a:off x="1530906" y="5893713"/>
            <a:ext cx="2835235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✔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Role-based access</a:t>
            </a:r>
            <a:endParaRPr lang="en-US" sz="2200" dirty="0"/>
          </a:p>
        </p:txBody>
      </p:sp>
      <p:sp>
        <p:nvSpPr>
          <p:cNvPr id="13" name="Shape 11"/>
          <p:cNvSpPr/>
          <p:nvPr/>
        </p:nvSpPr>
        <p:spPr>
          <a:xfrm>
            <a:off x="793790" y="67797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4" name="Text 12"/>
          <p:cNvSpPr/>
          <p:nvPr/>
        </p:nvSpPr>
        <p:spPr>
          <a:xfrm>
            <a:off x="1530906" y="6857643"/>
            <a:ext cx="3718203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✔</a:t>
            </a:r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Visit frequency configuration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64858" y="651391"/>
            <a:ext cx="917377" cy="405408"/>
          </a:xfrm>
          <a:prstGeom prst="roundRect">
            <a:avLst>
              <a:gd name="adj" fmla="val 6468"/>
            </a:avLst>
          </a:prstGeom>
          <a:solidFill>
            <a:srgbClr val="490315"/>
          </a:solidFill>
          <a:ln/>
        </p:spPr>
      </p:sp>
      <p:sp>
        <p:nvSpPr>
          <p:cNvPr id="3" name="Text 1"/>
          <p:cNvSpPr/>
          <p:nvPr/>
        </p:nvSpPr>
        <p:spPr>
          <a:xfrm>
            <a:off x="895945" y="716875"/>
            <a:ext cx="655201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SLIDE 16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64858" y="1140976"/>
            <a:ext cx="5307806" cy="546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What Sprint 1 Does NOT Include</a:t>
            </a:r>
            <a:endParaRPr lang="en-US" sz="34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46773" y="2009715"/>
            <a:ext cx="327779" cy="32777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474946" y="2002988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Route optimization</a:t>
            </a:r>
            <a:endParaRPr lang="en-US" sz="21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6773" y="3092946"/>
            <a:ext cx="327779" cy="32777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474946" y="3086219"/>
            <a:ext cx="3391376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Google Maps advanced routing</a:t>
            </a:r>
            <a:endParaRPr lang="en-US" sz="21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6773" y="4176177"/>
            <a:ext cx="327779" cy="32777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74946" y="4169450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Approval workflow</a:t>
            </a:r>
            <a:endParaRPr lang="en-US" sz="21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6773" y="5259407"/>
            <a:ext cx="327779" cy="32777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474946" y="5252680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Forecast analytics</a:t>
            </a:r>
            <a:endParaRPr lang="en-US" sz="21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46773" y="6342638"/>
            <a:ext cx="327779" cy="32777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74946" y="6335911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ARS export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764858" y="7234952"/>
            <a:ext cx="13100685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These are planned for Sprint 2 &amp; 3.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070" y="679728"/>
            <a:ext cx="4275177" cy="534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Sprint 1 Value Delivered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748070" y="1616869"/>
            <a:ext cx="4243864" cy="784265"/>
          </a:xfrm>
          <a:prstGeom prst="roundRect">
            <a:avLst>
              <a:gd name="adj" fmla="val 4089"/>
            </a:avLst>
          </a:prstGeom>
          <a:solidFill>
            <a:srgbClr val="3E3E3E"/>
          </a:solidFill>
          <a:ln/>
        </p:spPr>
      </p:sp>
      <p:sp>
        <p:nvSpPr>
          <p:cNvPr id="4" name="Text 2"/>
          <p:cNvSpPr/>
          <p:nvPr/>
        </p:nvSpPr>
        <p:spPr>
          <a:xfrm>
            <a:off x="961787" y="1830586"/>
            <a:ext cx="2672001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✔</a:t>
            </a:r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Field data digitized</a:t>
            </a:r>
            <a:endParaRPr lang="en-US" sz="2100" dirty="0"/>
          </a:p>
        </p:txBody>
      </p:sp>
      <p:sp>
        <p:nvSpPr>
          <p:cNvPr id="5" name="Shape 3"/>
          <p:cNvSpPr/>
          <p:nvPr/>
        </p:nvSpPr>
        <p:spPr>
          <a:xfrm>
            <a:off x="5193268" y="1616869"/>
            <a:ext cx="4243864" cy="784265"/>
          </a:xfrm>
          <a:prstGeom prst="roundRect">
            <a:avLst>
              <a:gd name="adj" fmla="val 4089"/>
            </a:avLst>
          </a:prstGeom>
          <a:solidFill>
            <a:srgbClr val="3E3E3E"/>
          </a:solidFill>
          <a:ln/>
        </p:spPr>
      </p:sp>
      <p:sp>
        <p:nvSpPr>
          <p:cNvPr id="6" name="Text 4"/>
          <p:cNvSpPr/>
          <p:nvPr/>
        </p:nvSpPr>
        <p:spPr>
          <a:xfrm>
            <a:off x="5406985" y="1830586"/>
            <a:ext cx="3067050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✔</a:t>
            </a:r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Real-time visibility for BU</a:t>
            </a:r>
            <a:endParaRPr lang="en-US" sz="2100" dirty="0"/>
          </a:p>
        </p:txBody>
      </p:sp>
      <p:sp>
        <p:nvSpPr>
          <p:cNvPr id="7" name="Shape 5"/>
          <p:cNvSpPr/>
          <p:nvPr/>
        </p:nvSpPr>
        <p:spPr>
          <a:xfrm>
            <a:off x="9638467" y="1616869"/>
            <a:ext cx="4243864" cy="784265"/>
          </a:xfrm>
          <a:prstGeom prst="roundRect">
            <a:avLst>
              <a:gd name="adj" fmla="val 4089"/>
            </a:avLst>
          </a:prstGeom>
          <a:solidFill>
            <a:srgbClr val="3E3E3E"/>
          </a:solidFill>
          <a:ln/>
        </p:spPr>
      </p:sp>
      <p:sp>
        <p:nvSpPr>
          <p:cNvPr id="8" name="Text 6"/>
          <p:cNvSpPr/>
          <p:nvPr/>
        </p:nvSpPr>
        <p:spPr>
          <a:xfrm>
            <a:off x="9852184" y="1830586"/>
            <a:ext cx="3228499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✔</a:t>
            </a:r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Reduced manual reporting</a:t>
            </a:r>
            <a:endParaRPr lang="en-US" sz="2100" dirty="0"/>
          </a:p>
        </p:txBody>
      </p:sp>
      <p:sp>
        <p:nvSpPr>
          <p:cNvPr id="9" name="Shape 7"/>
          <p:cNvSpPr/>
          <p:nvPr/>
        </p:nvSpPr>
        <p:spPr>
          <a:xfrm>
            <a:off x="748070" y="2602468"/>
            <a:ext cx="6466403" cy="784265"/>
          </a:xfrm>
          <a:prstGeom prst="roundRect">
            <a:avLst>
              <a:gd name="adj" fmla="val 4089"/>
            </a:avLst>
          </a:prstGeom>
          <a:solidFill>
            <a:srgbClr val="3E3E3E"/>
          </a:solidFill>
          <a:ln/>
        </p:spPr>
      </p:sp>
      <p:sp>
        <p:nvSpPr>
          <p:cNvPr id="10" name="Text 8"/>
          <p:cNvSpPr/>
          <p:nvPr/>
        </p:nvSpPr>
        <p:spPr>
          <a:xfrm>
            <a:off x="961787" y="2816185"/>
            <a:ext cx="4463534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✔</a:t>
            </a:r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Structured dataset for future planning</a:t>
            </a:r>
            <a:endParaRPr lang="en-US" sz="2100" dirty="0"/>
          </a:p>
        </p:txBody>
      </p:sp>
      <p:sp>
        <p:nvSpPr>
          <p:cNvPr id="11" name="Shape 9"/>
          <p:cNvSpPr/>
          <p:nvPr/>
        </p:nvSpPr>
        <p:spPr>
          <a:xfrm>
            <a:off x="7415808" y="2602468"/>
            <a:ext cx="6466523" cy="784265"/>
          </a:xfrm>
          <a:prstGeom prst="roundRect">
            <a:avLst>
              <a:gd name="adj" fmla="val 4089"/>
            </a:avLst>
          </a:prstGeom>
          <a:solidFill>
            <a:srgbClr val="3E3E3E"/>
          </a:solidFill>
          <a:ln/>
        </p:spPr>
      </p:sp>
      <p:sp>
        <p:nvSpPr>
          <p:cNvPr id="12" name="Text 10"/>
          <p:cNvSpPr/>
          <p:nvPr/>
        </p:nvSpPr>
        <p:spPr>
          <a:xfrm>
            <a:off x="7629525" y="2816185"/>
            <a:ext cx="5080159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✔</a:t>
            </a:r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Strong technical foundation for next sprints</a:t>
            </a:r>
            <a:endParaRPr lang="en-US" sz="2100" dirty="0"/>
          </a:p>
        </p:txBody>
      </p:sp>
      <p:sp>
        <p:nvSpPr>
          <p:cNvPr id="13" name="Shape 11"/>
          <p:cNvSpPr/>
          <p:nvPr/>
        </p:nvSpPr>
        <p:spPr>
          <a:xfrm>
            <a:off x="748070" y="3720090"/>
            <a:ext cx="13134261" cy="34290"/>
          </a:xfrm>
          <a:prstGeom prst="rect">
            <a:avLst/>
          </a:prstGeom>
          <a:solidFill>
            <a:srgbClr val="E0D6DE">
              <a:alpha val="5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48070" y="4056340"/>
            <a:ext cx="4275177" cy="534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Conclusion</a:t>
            </a:r>
            <a:endParaRPr lang="en-US" sz="3350" dirty="0"/>
          </a:p>
        </p:txBody>
      </p:sp>
      <p:sp>
        <p:nvSpPr>
          <p:cNvPr id="15" name="Text 13"/>
          <p:cNvSpPr/>
          <p:nvPr/>
        </p:nvSpPr>
        <p:spPr>
          <a:xfrm>
            <a:off x="748070" y="4892754"/>
            <a:ext cx="13134261" cy="332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Sprint 1 successfully establishes: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48070" y="5451396"/>
            <a:ext cx="13134261" cy="1539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Operational digitization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reliability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Centralized monitoring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Scalable system architecture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748070" y="7217688"/>
            <a:ext cx="13134261" cy="332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MVP forms the foundation for: Route Planning (Sprint 2) Exports &amp; Forecasting (Sprint 3)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2026-02-21T18:11:40Z</dcterms:created>
  <dcterms:modified xsi:type="dcterms:W3CDTF">2026-02-21T18:11:40Z</dcterms:modified>
</cp:coreProperties>
</file>